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60" r:id="rId3"/>
    <p:sldId id="263" r:id="rId4"/>
    <p:sldId id="264" r:id="rId5"/>
    <p:sldId id="266" r:id="rId6"/>
    <p:sldId id="265" r:id="rId7"/>
    <p:sldId id="267" r:id="rId8"/>
    <p:sldId id="268" r:id="rId9"/>
    <p:sldId id="269" r:id="rId10"/>
    <p:sldId id="271" r:id="rId11"/>
    <p:sldId id="272" r:id="rId12"/>
    <p:sldId id="270" r:id="rId13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9" autoAdjust="0"/>
    <p:restoredTop sz="94662" autoAdjust="0"/>
  </p:normalViewPr>
  <p:slideViewPr>
    <p:cSldViewPr>
      <p:cViewPr>
        <p:scale>
          <a:sx n="70" d="100"/>
          <a:sy n="70" d="100"/>
        </p:scale>
        <p:origin x="-2718" y="-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5661" cy="496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quarter" idx="1"/>
          </p:nvPr>
        </p:nvSpPr>
        <p:spPr>
          <a:xfrm>
            <a:off x="3850444" y="0"/>
            <a:ext cx="2945661" cy="496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B28A684-8559-40CB-A483-12800552D183}" type="datetime1">
              <a: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2016-01-19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2"/>
          </p:nvPr>
        </p:nvSpPr>
        <p:spPr>
          <a:xfrm>
            <a:off x="0" y="9428582"/>
            <a:ext cx="2945661" cy="496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3"/>
          </p:nvPr>
        </p:nvSpPr>
        <p:spPr>
          <a:xfrm>
            <a:off x="3850444" y="9428582"/>
            <a:ext cx="2945661" cy="496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BEFA8E2-A180-4DF6-9DFB-406836588C74}" type="slidenum">
              <a:t>‹#›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787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429916-D7C7-497F-A49D-0EB6BC9550BA}" type="datetime1">
              <a:rPr lang="pl-PL"/>
              <a:pPr lvl="0"/>
              <a:t>2016-01-19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BE6BF9-EE4A-4ED8-9968-76CCC93D4CCF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8883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3BBF86-5991-4E35-8F6F-8EC106DF2524}" type="datetime1">
              <a:rPr lang="pl-PL"/>
              <a:pPr lvl="0"/>
              <a:t>2016-01-19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4763DC8-E282-45E7-9555-D2998FA9135A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579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78D8E68-C746-4811-A80C-445550BC9E4F}" type="datetime1">
              <a:rPr lang="pl-PL"/>
              <a:pPr lvl="0"/>
              <a:t>2016-01-19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C77690-B53A-4D47-8770-5C5C9974A6D7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9568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buFont typeface="Wingdings" pitchFamily="2"/>
              <a:buChar char="§"/>
              <a:defRPr/>
            </a:lvl1pPr>
            <a:lvl2pPr>
              <a:buFont typeface="Wingdings" pitchFamily="2"/>
              <a:buChar char="§"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199D1D-D630-4E1E-964A-4D272D116D7C}" type="datetime1">
              <a:rPr lang="pl-PL"/>
              <a:pPr lvl="0"/>
              <a:t>2016-01-19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2022B9-7C2D-44BF-A43D-5D57C081CDAF}" type="slidenum">
              <a:t>‹#›</a:t>
            </a:fld>
            <a:endParaRPr lang="pl-PL"/>
          </a:p>
        </p:txBody>
      </p:sp>
      <p:pic>
        <p:nvPicPr>
          <p:cNvPr id="7" name="Picture 2" descr="C:\Users\LearnPower\Desktop\DP_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092278" y="5950147"/>
            <a:ext cx="1512170" cy="64721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Prostokąt 7"/>
          <p:cNvSpPr/>
          <p:nvPr/>
        </p:nvSpPr>
        <p:spPr>
          <a:xfrm>
            <a:off x="-36511" y="0"/>
            <a:ext cx="395532" cy="1484784"/>
          </a:xfrm>
          <a:prstGeom prst="rect">
            <a:avLst/>
          </a:prstGeom>
          <a:solidFill>
            <a:srgbClr val="00000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759658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6B4C1A-C40E-45E0-A3C9-C58BBBF3C48B}" type="datetime1">
              <a:rPr lang="pl-PL"/>
              <a:pPr lvl="0"/>
              <a:t>2016-01-19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095FAE-BF1E-41C9-B29E-A8F32E48427C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512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96DF9E-712D-4AF5-B460-F9CB71C84D25}" type="datetime1">
              <a:rPr lang="pl-PL"/>
              <a:pPr lvl="0"/>
              <a:t>2016-01-19</a:t>
            </a:fld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380E3C-A0E6-436D-8F31-D7A29B30DF5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9338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143FE1-95DC-4EC1-A902-B89A1026E76E}" type="datetime1">
              <a:rPr lang="pl-PL"/>
              <a:pPr lvl="0"/>
              <a:t>2016-01-19</a:t>
            </a:fld>
            <a:endParaRPr lang="pl-PL"/>
          </a:p>
        </p:txBody>
      </p:sp>
      <p:sp>
        <p:nvSpPr>
          <p:cNvPr id="8" name="Symbol zastępczy stopki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9" name="Symbol zastępczy numeru slajdu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C182FE-4FD5-4D0E-8A0C-1971BCF6B72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910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9F3A78-452A-4A21-98C3-A1416E14B86B}" type="datetime1">
              <a:rPr lang="pl-PL"/>
              <a:pPr lvl="0"/>
              <a:t>2016-01-19</a:t>
            </a:fld>
            <a:endParaRPr lang="pl-PL"/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B73D05-429A-4863-9476-2735D7847DCE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9337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9771A8-7A26-451C-814E-2D8CADC36720}" type="datetime1">
              <a:rPr lang="pl-PL"/>
              <a:pPr lvl="0"/>
              <a:t>2016-01-19</a:t>
            </a:fld>
            <a:endParaRPr lang="pl-PL"/>
          </a:p>
        </p:txBody>
      </p:sp>
      <p:sp>
        <p:nvSpPr>
          <p:cNvPr id="3" name="Symbol zastępczy stopki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4" name="Symbol zastępczy numeru slajdu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60EDB3-6CEE-408B-958A-65A2C73B65FE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3093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574A196-D18F-4F50-A9F1-E3B88A4ACE2D}" type="datetime1">
              <a:rPr lang="pl-PL"/>
              <a:pPr lvl="0"/>
              <a:t>2016-01-19</a:t>
            </a:fld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3C6764-616C-44C1-91D9-9EC99D471811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640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pl-PL"/>
          </a:p>
        </p:txBody>
      </p:sp>
      <p:sp>
        <p:nvSpPr>
          <p:cNvPr id="4" name="Symbol zastępczy tekstu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B4F03E-0665-4A0D-B35B-40C86171BA84}" type="datetime1">
              <a:rPr lang="pl-PL"/>
              <a:pPr lvl="0"/>
              <a:t>2016-01-19</a:t>
            </a:fld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6AC637-A9C0-4370-BA2F-0CAB747726E3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135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entury Gothic"/>
              </a:defRPr>
            </a:lvl1pPr>
          </a:lstStyle>
          <a:p>
            <a:pPr lvl="0"/>
            <a:fld id="{8305FFE2-16AB-4D0E-8018-766A5AA7A94E}" type="datetime1">
              <a:rPr lang="pl-PL"/>
              <a:pPr lvl="0"/>
              <a:t>2016-01-19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entury Gothic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entury Gothic"/>
              </a:defRPr>
            </a:lvl1pPr>
          </a:lstStyle>
          <a:p>
            <a:pPr lvl="0"/>
            <a:fld id="{879E2151-C89C-492C-9073-0D0D50121B57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pl-PL" sz="4400" b="0" i="0" u="none" strike="noStrike" kern="1200" cap="none" spc="0" baseline="0">
          <a:solidFill>
            <a:srgbClr val="000000"/>
          </a:solidFill>
          <a:uFillTx/>
          <a:latin typeface="Century Gothic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pl-PL" sz="3200" b="0" i="0" u="none" strike="noStrike" kern="1200" cap="none" spc="0" baseline="0">
          <a:solidFill>
            <a:srgbClr val="000000"/>
          </a:solidFill>
          <a:uFillTx/>
          <a:latin typeface="Century Gothic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pl-PL" sz="2800" b="0" i="0" u="none" strike="noStrike" kern="1200" cap="none" spc="0" baseline="0">
          <a:solidFill>
            <a:srgbClr val="000000"/>
          </a:solidFill>
          <a:uFillTx/>
          <a:latin typeface="Century Gothic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pl-PL" sz="2400" b="0" i="0" u="none" strike="noStrike" kern="1200" cap="none" spc="0" baseline="0">
          <a:solidFill>
            <a:srgbClr val="000000"/>
          </a:solidFill>
          <a:uFillTx/>
          <a:latin typeface="Century Gothic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pl-PL" sz="2000" b="0" i="0" u="none" strike="noStrike" kern="1200" cap="none" spc="0" baseline="0">
          <a:solidFill>
            <a:srgbClr val="000000"/>
          </a:solidFill>
          <a:uFillTx/>
          <a:latin typeface="Century Gothic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pl-PL" sz="2000" b="0" i="0" u="none" strike="noStrike" kern="1200" cap="none" spc="0" baseline="0">
          <a:solidFill>
            <a:srgbClr val="000000"/>
          </a:solidFill>
          <a:uFillTx/>
          <a:latin typeface="Century Gothic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biuro@dobry-projekt.p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8"/>
          <p:cNvSpPr/>
          <p:nvPr/>
        </p:nvSpPr>
        <p:spPr>
          <a:xfrm>
            <a:off x="0" y="0"/>
            <a:ext cx="9180511" cy="1700811"/>
          </a:xfrm>
          <a:prstGeom prst="rect">
            <a:avLst/>
          </a:prstGeom>
          <a:solidFill>
            <a:srgbClr val="00000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pic>
        <p:nvPicPr>
          <p:cNvPr id="3" name="Picture 2" descr="C:\Users\LearnPower\Desktop\dobry projekt\LOGO W KOLORZE\LOGO W KOLORZE PN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724125" y="403524"/>
            <a:ext cx="2740027" cy="89376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C:\Users\LearnPower\Desktop\dobry projekt\DOKUMENTY\LOGO TŁO DO DOKUMENTÓW PNG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11559" y="2036359"/>
            <a:ext cx="4098651" cy="405693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le tekstowe 3"/>
          <p:cNvSpPr txBox="1"/>
          <p:nvPr/>
        </p:nvSpPr>
        <p:spPr>
          <a:xfrm>
            <a:off x="921351" y="4653136"/>
            <a:ext cx="7743768" cy="212365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Konkurs </a:t>
            </a:r>
            <a:b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2.1</a:t>
            </a:r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. E-usługi </a:t>
            </a:r>
            <a:r>
              <a:rPr lang="pl-P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publiczne (E-zdrowie</a:t>
            </a:r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RPO WDŚ 2014-2020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0" i="0" u="none" strike="noStrike" kern="1200" cap="none" spc="0" baseline="0" dirty="0" smtClean="0">
                <a:uFillTx/>
                <a:latin typeface="Arial" pitchFamily="34"/>
                <a:cs typeface="Arial" pitchFamily="34"/>
              </a:rPr>
              <a:t>Wrocław 19.01.2016</a:t>
            </a:r>
            <a:endParaRPr lang="pl-PL" sz="2400" b="0" i="0" u="none" strike="noStrike" kern="1200" cap="none" spc="0" baseline="0" dirty="0">
              <a:uFillTx/>
              <a:latin typeface="Arial" pitchFamily="34"/>
              <a:cs typeface="Arial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>
                <a:latin typeface="Century Gothic" panose="020B0502020202020204" pitchFamily="34" charset="0"/>
              </a:rPr>
              <a:t>e</a:t>
            </a:r>
            <a:r>
              <a:rPr lang="pl-PL" dirty="0" smtClean="0">
                <a:latin typeface="Century Gothic" panose="020B0502020202020204" pitchFamily="34" charset="0"/>
              </a:rPr>
              <a:t>-zdrowie</a:t>
            </a:r>
            <a:endParaRPr lang="pl-PL" dirty="0">
              <a:latin typeface="Century Gothic" panose="020B0502020202020204" pitchFamily="34" charset="0"/>
            </a:endParaRP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pl-PL" dirty="0" smtClean="0">
              <a:latin typeface="Arial"/>
            </a:endParaRPr>
          </a:p>
          <a:p>
            <a:pPr marL="0" lvl="0" indent="0">
              <a:buNone/>
            </a:pPr>
            <a:r>
              <a:rPr lang="pl-PL" dirty="0" smtClean="0">
                <a:latin typeface="Arial"/>
              </a:rPr>
              <a:t> </a:t>
            </a:r>
            <a:endParaRPr lang="pl-PL" dirty="0">
              <a:latin typeface="Arial"/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628053" y="1264758"/>
            <a:ext cx="8229600" cy="50097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/>
              <a:buChar char="§"/>
              <a:tabLst/>
              <a:defRPr lang="pl-PL" sz="32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Wingdings" pitchFamily="2"/>
              <a:buChar char="§"/>
              <a:tabLst/>
              <a:defRPr lang="pl-PL" sz="28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pl-PL" sz="24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pl-PL" sz="20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pl-PL" sz="20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5pPr>
          </a:lstStyle>
          <a:p>
            <a:pPr marL="0" indent="0">
              <a:buFont typeface="Wingdings" pitchFamily="2"/>
              <a:buNone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Konkurs:</a:t>
            </a:r>
          </a:p>
          <a:p>
            <a:pPr marL="0" indent="0">
              <a:buNone/>
            </a:pP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6.2 Inwestycje w infrastrukturę zdrowotną </a:t>
            </a:r>
            <a:endParaRPr lang="pl-PL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Nabór: od 9 maja 2016</a:t>
            </a:r>
          </a:p>
          <a:p>
            <a:pPr marL="0" indent="0">
              <a:buNone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Pula konkursu: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68 054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146 PLN</a:t>
            </a:r>
          </a:p>
          <a:p>
            <a:pPr marL="0" indent="0">
              <a:buNone/>
            </a:pP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Dofinansowanie: 85%</a:t>
            </a:r>
          </a:p>
          <a:p>
            <a:pPr marL="0" indent="0">
              <a:buNone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Minimalna wartość dla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projektów dot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. POZ i AOS:</a:t>
            </a:r>
          </a:p>
          <a:p>
            <a:pPr marL="0" indent="0">
              <a:buNone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- 50 tys. PLN w przypadku projektów dotyczących wyłącznie wyposażenia w sprzęt medyczny,</a:t>
            </a:r>
          </a:p>
          <a:p>
            <a:pPr marL="0" indent="0">
              <a:buNone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- 100 tys. PLN w przypadku pozostałych projektów.</a:t>
            </a: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60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>
                <a:latin typeface="Century Gothic" panose="020B0502020202020204" pitchFamily="34" charset="0"/>
              </a:rPr>
              <a:t>e</a:t>
            </a:r>
            <a:r>
              <a:rPr lang="pl-PL" dirty="0" smtClean="0">
                <a:latin typeface="Century Gothic" panose="020B0502020202020204" pitchFamily="34" charset="0"/>
              </a:rPr>
              <a:t>-zdrowie</a:t>
            </a:r>
            <a:endParaRPr lang="pl-PL" dirty="0">
              <a:latin typeface="Century Gothic" panose="020B0502020202020204" pitchFamily="34" charset="0"/>
            </a:endParaRP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pl-PL" dirty="0" smtClean="0">
              <a:latin typeface="Arial"/>
            </a:endParaRPr>
          </a:p>
          <a:p>
            <a:pPr marL="0" lvl="0" indent="0">
              <a:buNone/>
            </a:pPr>
            <a:r>
              <a:rPr lang="pl-PL" dirty="0" smtClean="0">
                <a:latin typeface="Arial"/>
              </a:rPr>
              <a:t> </a:t>
            </a:r>
            <a:endParaRPr lang="pl-PL" dirty="0">
              <a:latin typeface="Arial"/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628053" y="1264758"/>
            <a:ext cx="8229600" cy="50097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/>
              <a:buChar char="§"/>
              <a:tabLst/>
              <a:defRPr lang="pl-PL" sz="32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Wingdings" pitchFamily="2"/>
              <a:buChar char="§"/>
              <a:tabLst/>
              <a:defRPr lang="pl-PL" sz="28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pl-PL" sz="24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pl-PL" sz="20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pl-PL" sz="20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5pPr>
          </a:lstStyle>
          <a:p>
            <a:pPr marL="0" indent="0">
              <a:buNone/>
            </a:pP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Typy projektów:</a:t>
            </a:r>
          </a:p>
          <a:p>
            <a:pPr marL="0" indent="0">
              <a:buNone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6.2.A. projekty dotyczące POZ I AOS polegające na przeprowadzeniu niezbędnych, z punktu widzenia udzielania świadczeń zdrowotnych, prac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remontowo budowlanych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, w tym w zakresie dostosowania infrastruktury do potrzeb osób starszych i niepełnosprawnych oraz jako element projektu rozwiązaniach w zakresie IT (oprogramowanie, sprzęt) 6.2.B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projekty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dotyczące POZ i AOS polegające na wyposażeniu w sprzęt medyczny oraz jako element projektu rozwiązaniach w zakresie IT (oprogramowanie, sprzęt) </a:t>
            </a: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12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>
                <a:latin typeface="Century Gothic" panose="020B0502020202020204" pitchFamily="34" charset="0"/>
              </a:rPr>
              <a:t>e</a:t>
            </a:r>
            <a:r>
              <a:rPr lang="pl-PL" dirty="0" smtClean="0">
                <a:latin typeface="Century Gothic" panose="020B0502020202020204" pitchFamily="34" charset="0"/>
              </a:rPr>
              <a:t>-zdrowie</a:t>
            </a:r>
            <a:endParaRPr lang="pl-PL" dirty="0">
              <a:latin typeface="Century Gothic" panose="020B0502020202020204" pitchFamily="34" charset="0"/>
            </a:endParaRP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pl-PL" dirty="0" smtClean="0">
              <a:latin typeface="Arial"/>
            </a:endParaRPr>
          </a:p>
          <a:p>
            <a:pPr marL="0" lvl="0" indent="0">
              <a:buNone/>
            </a:pPr>
            <a:r>
              <a:rPr lang="pl-PL" dirty="0" smtClean="0">
                <a:latin typeface="Arial"/>
              </a:rPr>
              <a:t> </a:t>
            </a:r>
            <a:endParaRPr lang="pl-PL" dirty="0">
              <a:latin typeface="Arial"/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628053" y="1264758"/>
            <a:ext cx="8229600" cy="50097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/>
              <a:buChar char="§"/>
              <a:tabLst/>
              <a:defRPr lang="pl-PL" sz="32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Wingdings" pitchFamily="2"/>
              <a:buChar char="§"/>
              <a:tabLst/>
              <a:defRPr lang="pl-PL" sz="28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pl-PL" sz="24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pl-PL" sz="20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pl-PL" sz="20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5pPr>
          </a:lstStyle>
          <a:p>
            <a:pPr marL="0" indent="0">
              <a:buFont typeface="Wingdings" pitchFamily="2"/>
              <a:buNone/>
            </a:pPr>
            <a:endParaRPr lang="pl-PL" sz="2400" dirty="0" smtClean="0">
              <a:latin typeface="Arial"/>
            </a:endParaRPr>
          </a:p>
          <a:p>
            <a:pPr marL="0" indent="0">
              <a:buFont typeface="Wingdings" pitchFamily="2"/>
              <a:buNone/>
            </a:pPr>
            <a:endParaRPr lang="pl-PL" sz="2400" dirty="0">
              <a:latin typeface="Arial"/>
            </a:endParaRPr>
          </a:p>
          <a:p>
            <a:pPr marL="0" indent="0">
              <a:buFont typeface="Wingdings" pitchFamily="2"/>
              <a:buNone/>
            </a:pPr>
            <a:r>
              <a:rPr lang="pl-PL" dirty="0" smtClean="0">
                <a:latin typeface="Arial"/>
              </a:rPr>
              <a:t>Zapraszam do współpracy!</a:t>
            </a:r>
          </a:p>
          <a:p>
            <a:pPr marL="0" indent="0">
              <a:buFont typeface="Wingdings" pitchFamily="2"/>
              <a:buNone/>
            </a:pPr>
            <a:r>
              <a:rPr lang="pl-PL" sz="2400" dirty="0" smtClean="0">
                <a:latin typeface="Arial"/>
              </a:rPr>
              <a:t>Joanna Kasprzak-Dżyberti</a:t>
            </a:r>
          </a:p>
          <a:p>
            <a:pPr marL="0" indent="0">
              <a:buFont typeface="Wingdings" pitchFamily="2"/>
              <a:buNone/>
            </a:pPr>
            <a:r>
              <a:rPr lang="pl-PL" sz="2400" dirty="0" smtClean="0">
                <a:latin typeface="Arial"/>
              </a:rPr>
              <a:t>Biuro Doradcze DOBRY PROJEKT</a:t>
            </a:r>
          </a:p>
          <a:p>
            <a:pPr marL="0" indent="0">
              <a:buFont typeface="Wingdings" pitchFamily="2"/>
              <a:buNone/>
            </a:pPr>
            <a:r>
              <a:rPr lang="pl-PL" sz="2400" dirty="0" smtClean="0">
                <a:latin typeface="Arial"/>
                <a:hlinkClick r:id="rId2"/>
              </a:rPr>
              <a:t>biuro@dobry-projekt.pl</a:t>
            </a:r>
            <a:endParaRPr lang="pl-PL" sz="2400" dirty="0" smtClean="0">
              <a:latin typeface="Arial"/>
            </a:endParaRPr>
          </a:p>
          <a:p>
            <a:pPr marL="0" indent="0">
              <a:buFont typeface="Wingdings" pitchFamily="2"/>
              <a:buNone/>
            </a:pPr>
            <a:r>
              <a:rPr lang="pl-PL" sz="2400" dirty="0" smtClean="0">
                <a:latin typeface="Arial"/>
              </a:rPr>
              <a:t>Tel. 77 4021480/ 81</a:t>
            </a:r>
          </a:p>
        </p:txBody>
      </p:sp>
    </p:spTree>
    <p:extLst>
      <p:ext uri="{BB962C8B-B14F-4D97-AF65-F5344CB8AC3E}">
        <p14:creationId xmlns:p14="http://schemas.microsoft.com/office/powerpoint/2010/main" val="417724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>
                <a:latin typeface="Century Gothic" panose="020B0502020202020204" pitchFamily="34" charset="0"/>
              </a:rPr>
              <a:t>e</a:t>
            </a:r>
            <a:r>
              <a:rPr lang="pl-PL" dirty="0" smtClean="0">
                <a:latin typeface="Century Gothic" panose="020B0502020202020204" pitchFamily="34" charset="0"/>
              </a:rPr>
              <a:t>-zdrowie </a:t>
            </a:r>
            <a:endParaRPr lang="pl-PL" dirty="0">
              <a:latin typeface="Century Gothic" panose="020B0502020202020204" pitchFamily="34" charset="0"/>
            </a:endParaRP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dirty="0" smtClean="0">
                <a:latin typeface="Arial"/>
              </a:rPr>
              <a:t>Urząd Marszałkowski Woj. Dolnośląskiego ogłosił konkurs na wsparcie m.in. </a:t>
            </a:r>
            <a:br>
              <a:rPr lang="pl-PL" dirty="0" smtClean="0">
                <a:latin typeface="Arial"/>
              </a:rPr>
            </a:br>
            <a:r>
              <a:rPr lang="pl-PL" b="1" dirty="0" smtClean="0">
                <a:latin typeface="Arial"/>
              </a:rPr>
              <a:t>e-zdrowia.</a:t>
            </a:r>
          </a:p>
          <a:p>
            <a:pPr marL="0" lvl="0" indent="0">
              <a:buNone/>
            </a:pPr>
            <a:r>
              <a:rPr lang="pl-PL" b="1" dirty="0" smtClean="0">
                <a:latin typeface="Arial"/>
              </a:rPr>
              <a:t>Termin naboru: 7 marca 2016</a:t>
            </a:r>
          </a:p>
          <a:p>
            <a:pPr marL="0" lvl="0" indent="0">
              <a:buNone/>
            </a:pPr>
            <a:r>
              <a:rPr lang="pl-PL" dirty="0" smtClean="0">
                <a:latin typeface="Arial"/>
              </a:rPr>
              <a:t>Dofinansowanie: </a:t>
            </a:r>
            <a:r>
              <a:rPr lang="pl-PL" b="1" dirty="0" smtClean="0">
                <a:latin typeface="Arial"/>
              </a:rPr>
              <a:t>85% pomoc de </a:t>
            </a:r>
            <a:r>
              <a:rPr lang="pl-PL" b="1" dirty="0" err="1" smtClean="0">
                <a:latin typeface="Arial"/>
              </a:rPr>
              <a:t>minimis</a:t>
            </a:r>
            <a:r>
              <a:rPr lang="pl-PL" b="1" dirty="0" smtClean="0">
                <a:latin typeface="Arial"/>
              </a:rPr>
              <a:t> </a:t>
            </a:r>
          </a:p>
          <a:p>
            <a:pPr marL="0" lvl="0" indent="0">
              <a:buNone/>
            </a:pPr>
            <a:r>
              <a:rPr lang="pl-PL" dirty="0" smtClean="0">
                <a:latin typeface="Arial"/>
              </a:rPr>
              <a:t>Planowany termin ogłoszenia wyników konkursu: wrzesień 2016 </a:t>
            </a:r>
          </a:p>
          <a:p>
            <a:pPr marL="0" lvl="0" indent="0">
              <a:buNone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Alokacja 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 073 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140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PLN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pl-PL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>
                <a:latin typeface="Century Gothic" panose="020B0502020202020204" pitchFamily="34" charset="0"/>
              </a:rPr>
              <a:t>e</a:t>
            </a:r>
            <a:r>
              <a:rPr lang="pl-PL" dirty="0" smtClean="0">
                <a:latin typeface="Century Gothic" panose="020B0502020202020204" pitchFamily="34" charset="0"/>
              </a:rPr>
              <a:t>-zdrowie</a:t>
            </a:r>
            <a:endParaRPr lang="pl-PL" dirty="0">
              <a:latin typeface="Century Gothic" panose="020B0502020202020204" pitchFamily="34" charset="0"/>
            </a:endParaRP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pl-PL" dirty="0" smtClean="0">
              <a:latin typeface="Arial"/>
            </a:endParaRPr>
          </a:p>
          <a:p>
            <a:pPr marL="0" lvl="0" indent="0">
              <a:buNone/>
            </a:pPr>
            <a:r>
              <a:rPr lang="pl-PL" dirty="0" smtClean="0">
                <a:latin typeface="Arial"/>
              </a:rPr>
              <a:t> </a:t>
            </a:r>
            <a:endParaRPr lang="pl-PL" dirty="0">
              <a:latin typeface="Arial"/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609600" y="1628800"/>
            <a:ext cx="8229600" cy="4649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/>
              <a:buChar char="§"/>
              <a:tabLst/>
              <a:defRPr lang="pl-PL" sz="32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Wingdings" pitchFamily="2"/>
              <a:buChar char="§"/>
              <a:tabLst/>
              <a:defRPr lang="pl-PL" sz="28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pl-PL" sz="24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pl-PL" sz="20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pl-PL" sz="20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5pPr>
          </a:lstStyle>
          <a:p>
            <a:pPr marL="0" indent="0">
              <a:buNone/>
            </a:pPr>
            <a:r>
              <a:rPr lang="pl-PL" dirty="0" smtClean="0">
                <a:latin typeface="Arial"/>
              </a:rPr>
              <a:t>Dofinansowaniem zostaną objęte projekty podmiotów </a:t>
            </a:r>
            <a:r>
              <a:rPr lang="pl-PL" dirty="0">
                <a:latin typeface="Arial"/>
              </a:rPr>
              <a:t>leczniczych działających w publicznym systemie opieki zdrowotnej, ukierunkowane na rozwój elektronicznych systemów (przygotowanych do integracji z platformami centralnymi), w tym gromadzenie oraz udostępnianie danych medycznych, tworzenie i rozwijanie zasobów cyfrowych, a także rozwój procesu elektronicznej obsługi pacjenta.</a:t>
            </a:r>
          </a:p>
          <a:p>
            <a:pPr marL="0" indent="0">
              <a:buNone/>
            </a:pPr>
            <a:endParaRPr lang="pl-PL" sz="24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650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>
                <a:latin typeface="Century Gothic" panose="020B0502020202020204" pitchFamily="34" charset="0"/>
              </a:rPr>
              <a:t>e</a:t>
            </a:r>
            <a:r>
              <a:rPr lang="pl-PL" dirty="0" smtClean="0">
                <a:latin typeface="Century Gothic" panose="020B0502020202020204" pitchFamily="34" charset="0"/>
              </a:rPr>
              <a:t>-zdrowie</a:t>
            </a:r>
            <a:endParaRPr lang="pl-PL" dirty="0">
              <a:latin typeface="Century Gothic" panose="020B0502020202020204" pitchFamily="34" charset="0"/>
            </a:endParaRP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pl-PL" dirty="0" smtClean="0">
              <a:latin typeface="Arial"/>
            </a:endParaRPr>
          </a:p>
          <a:p>
            <a:pPr marL="0" lvl="0" indent="0">
              <a:buNone/>
            </a:pPr>
            <a:r>
              <a:rPr lang="pl-PL" dirty="0" smtClean="0">
                <a:latin typeface="Arial"/>
              </a:rPr>
              <a:t> </a:t>
            </a:r>
            <a:endParaRPr lang="pl-PL" dirty="0">
              <a:latin typeface="Arial"/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609600" y="1268760"/>
            <a:ext cx="8229600" cy="50097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/>
              <a:buChar char="§"/>
              <a:tabLst/>
              <a:defRPr lang="pl-PL" sz="32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Wingdings" pitchFamily="2"/>
              <a:buChar char="§"/>
              <a:tabLst/>
              <a:defRPr lang="pl-PL" sz="28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pl-PL" sz="24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pl-PL" sz="20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pl-PL" sz="20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5pPr>
          </a:lstStyle>
          <a:p>
            <a:pPr marL="0" indent="0">
              <a:buNone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Projekty polegające na dostosowaniu systemów informatycznych świadczeniodawców do wymiany z Systemem Informacji Medycznej będą weryfikowane pod kątem komplementarności oraz niedublowania funkcjonalności przewidzianych w krajowych platformach (P1 i P2).</a:t>
            </a:r>
          </a:p>
          <a:p>
            <a:pPr marL="0" indent="0">
              <a:buNone/>
            </a:pP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O dofinansowanie w ramach konkursu mogą ubiegać się następujące typy beneficjentów: </a:t>
            </a:r>
          </a:p>
          <a:p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podmioty lecznicze działające w publicznym systemie opieki </a:t>
            </a: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zdrowotnej.</a:t>
            </a:r>
          </a:p>
          <a:p>
            <a:pPr marL="0" indent="0">
              <a:buNone/>
            </a:pPr>
            <a:endParaRPr lang="pl-P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600" dirty="0">
                <a:latin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149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>
                <a:latin typeface="Century Gothic" panose="020B0502020202020204" pitchFamily="34" charset="0"/>
              </a:rPr>
              <a:t>e</a:t>
            </a:r>
            <a:r>
              <a:rPr lang="pl-PL" dirty="0" smtClean="0">
                <a:latin typeface="Century Gothic" panose="020B0502020202020204" pitchFamily="34" charset="0"/>
              </a:rPr>
              <a:t>-zdrowie</a:t>
            </a:r>
            <a:endParaRPr lang="pl-PL" dirty="0">
              <a:latin typeface="Century Gothic" panose="020B0502020202020204" pitchFamily="34" charset="0"/>
            </a:endParaRP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pl-PL" dirty="0" smtClean="0">
              <a:latin typeface="Arial"/>
            </a:endParaRPr>
          </a:p>
          <a:p>
            <a:pPr marL="0" lvl="0" indent="0">
              <a:buNone/>
            </a:pPr>
            <a:r>
              <a:rPr lang="pl-PL" dirty="0" smtClean="0">
                <a:latin typeface="Arial"/>
              </a:rPr>
              <a:t> </a:t>
            </a:r>
            <a:endParaRPr lang="pl-PL" dirty="0">
              <a:latin typeface="Arial"/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609600" y="1268760"/>
            <a:ext cx="8229600" cy="50097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/>
              <a:buChar char="§"/>
              <a:tabLst/>
              <a:defRPr lang="pl-PL" sz="32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Wingdings" pitchFamily="2"/>
              <a:buChar char="§"/>
              <a:tabLst/>
              <a:defRPr lang="pl-PL" sz="28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pl-PL" sz="24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pl-PL" sz="20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pl-PL" sz="20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5pPr>
          </a:lstStyle>
          <a:p>
            <a:pPr marL="0" indent="0">
              <a:buNone/>
            </a:pPr>
            <a:endParaRPr lang="pl-P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600" dirty="0">
                <a:latin typeface="Arial"/>
              </a:rPr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243408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040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>
                <a:latin typeface="Century Gothic" panose="020B0502020202020204" pitchFamily="34" charset="0"/>
              </a:rPr>
              <a:t>e</a:t>
            </a:r>
            <a:r>
              <a:rPr lang="pl-PL" dirty="0" smtClean="0">
                <a:latin typeface="Century Gothic" panose="020B0502020202020204" pitchFamily="34" charset="0"/>
              </a:rPr>
              <a:t>-zdrowie</a:t>
            </a:r>
            <a:endParaRPr lang="pl-PL" dirty="0">
              <a:latin typeface="Century Gothic" panose="020B0502020202020204" pitchFamily="34" charset="0"/>
            </a:endParaRP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pl-PL" dirty="0" smtClean="0">
              <a:latin typeface="Arial"/>
            </a:endParaRPr>
          </a:p>
          <a:p>
            <a:pPr marL="0" lvl="0" indent="0">
              <a:buNone/>
            </a:pPr>
            <a:r>
              <a:rPr lang="pl-PL" dirty="0" smtClean="0">
                <a:latin typeface="Arial"/>
              </a:rPr>
              <a:t> </a:t>
            </a:r>
            <a:endParaRPr lang="pl-PL" dirty="0">
              <a:latin typeface="Arial"/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467544" y="1227513"/>
            <a:ext cx="8229600" cy="50097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/>
              <a:buChar char="§"/>
              <a:tabLst/>
              <a:defRPr lang="pl-PL" sz="32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Wingdings" pitchFamily="2"/>
              <a:buChar char="§"/>
              <a:tabLst/>
              <a:defRPr lang="pl-PL" sz="28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pl-PL" sz="24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pl-PL" sz="20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pl-PL" sz="20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5pPr>
          </a:lstStyle>
          <a:p>
            <a:pPr marL="0" indent="0">
              <a:buFont typeface="Wingdings" pitchFamily="2"/>
              <a:buNone/>
            </a:pPr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Minimalna wartość projektu: 50 tyś zł</a:t>
            </a:r>
          </a:p>
          <a:p>
            <a:pPr marL="0" indent="0">
              <a:buFont typeface="Wingdings" pitchFamily="2"/>
              <a:buNone/>
            </a:pPr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Ważne:</a:t>
            </a:r>
          </a:p>
          <a:p>
            <a:pPr marL="0" indent="0">
              <a:buNone/>
            </a:pP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Wniosek o dofinansowanie może być podpisany tylko i wyłącznie z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 użyciem podpisu elektronicznego, weryfikowanego za pomocą kwalifikowanego certyfikatu lub podpisu potwierdzonego Profilem Zaufanym w ramach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ePUAP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l-PL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" pitchFamily="2"/>
              <a:buNone/>
            </a:pPr>
            <a:r>
              <a:rPr lang="pl-PL" sz="1600" dirty="0" smtClean="0">
                <a:latin typeface="Arial"/>
              </a:rPr>
              <a:t> </a:t>
            </a:r>
            <a:endParaRPr lang="pl-PL" sz="16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6203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>
                <a:latin typeface="Century Gothic" panose="020B0502020202020204" pitchFamily="34" charset="0"/>
              </a:rPr>
              <a:t>e</a:t>
            </a:r>
            <a:r>
              <a:rPr lang="pl-PL" dirty="0" smtClean="0">
                <a:latin typeface="Century Gothic" panose="020B0502020202020204" pitchFamily="34" charset="0"/>
              </a:rPr>
              <a:t>-zdrowie</a:t>
            </a:r>
            <a:endParaRPr lang="pl-PL" dirty="0">
              <a:latin typeface="Century Gothic" panose="020B0502020202020204" pitchFamily="34" charset="0"/>
            </a:endParaRP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pl-PL" dirty="0" smtClean="0">
              <a:latin typeface="Arial"/>
            </a:endParaRPr>
          </a:p>
          <a:p>
            <a:pPr marL="0" lvl="0" indent="0">
              <a:buNone/>
            </a:pPr>
            <a:r>
              <a:rPr lang="pl-PL" dirty="0" smtClean="0">
                <a:latin typeface="Arial"/>
              </a:rPr>
              <a:t> </a:t>
            </a:r>
            <a:endParaRPr lang="pl-PL" dirty="0">
              <a:latin typeface="Arial"/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628053" y="1264758"/>
            <a:ext cx="8229600" cy="50097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/>
              <a:buChar char="§"/>
              <a:tabLst/>
              <a:defRPr lang="pl-PL" sz="32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Wingdings" pitchFamily="2"/>
              <a:buChar char="§"/>
              <a:tabLst/>
              <a:defRPr lang="pl-PL" sz="28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pl-PL" sz="24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pl-PL" sz="20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pl-PL" sz="20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5pPr>
          </a:lstStyle>
          <a:p>
            <a:pPr marL="0" indent="0">
              <a:buFont typeface="Wingdings" pitchFamily="2"/>
              <a:buNone/>
            </a:pPr>
            <a:r>
              <a:rPr lang="pl-PL" sz="2400" b="1" dirty="0" smtClean="0">
                <a:latin typeface="Arial"/>
              </a:rPr>
              <a:t>Jak się przygotować do złożenia wniosku?</a:t>
            </a:r>
          </a:p>
          <a:p>
            <a:pPr marL="0" indent="0">
              <a:buFont typeface="Wingdings" pitchFamily="2"/>
              <a:buNone/>
            </a:pPr>
            <a:r>
              <a:rPr lang="pl-PL" sz="2400" dirty="0" smtClean="0">
                <a:latin typeface="Arial"/>
              </a:rPr>
              <a:t>Krok 1: </a:t>
            </a:r>
            <a:r>
              <a:rPr lang="pl-PL" sz="2400" b="1" dirty="0" smtClean="0">
                <a:latin typeface="Arial"/>
              </a:rPr>
              <a:t>Określ swoje potrzeby </a:t>
            </a:r>
            <a:r>
              <a:rPr lang="pl-PL" sz="2400" dirty="0" smtClean="0">
                <a:latin typeface="Arial"/>
              </a:rPr>
              <a:t>(zakup sprzętu komputerowego, oprogramowania, stworzenie sieci teleinformatycznej, szkolenia pracowników) mając na uwadze, że zakres inwestycji nie może być zbieżny z tym, co będzie dostępne na platformach P1 i P2. </a:t>
            </a:r>
          </a:p>
          <a:p>
            <a:pPr marL="0" indent="0">
              <a:buFont typeface="Wingdings" pitchFamily="2"/>
              <a:buNone/>
            </a:pPr>
            <a:r>
              <a:rPr lang="pl-PL" sz="2400" dirty="0" smtClean="0">
                <a:latin typeface="Arial"/>
              </a:rPr>
              <a:t>Krok 2: </a:t>
            </a:r>
            <a:r>
              <a:rPr lang="pl-PL" sz="2400" b="1" dirty="0" smtClean="0">
                <a:latin typeface="Arial"/>
              </a:rPr>
              <a:t>Oszacuj wartość projektu </a:t>
            </a:r>
            <a:r>
              <a:rPr lang="pl-PL" sz="2400" dirty="0" smtClean="0">
                <a:latin typeface="Arial"/>
              </a:rPr>
              <a:t>(przygotuj kosztorys inwestycji) pamiętając, iż </a:t>
            </a:r>
            <a:r>
              <a:rPr lang="pl-PL" sz="2400" b="1" dirty="0" smtClean="0">
                <a:latin typeface="Arial"/>
              </a:rPr>
              <a:t>projekt polega na refundacji kosztów, najpierw wykładamy własne środki, a po zakończeniu inwestycji otrzymamy zwrot 85% kosztów</a:t>
            </a:r>
            <a:r>
              <a:rPr lang="pl-PL" sz="2400" dirty="0" smtClean="0">
                <a:latin typeface="Arial"/>
              </a:rPr>
              <a:t>. </a:t>
            </a:r>
            <a:endParaRPr lang="pl-PL" sz="24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502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>
                <a:latin typeface="Century Gothic" panose="020B0502020202020204" pitchFamily="34" charset="0"/>
              </a:rPr>
              <a:t>e</a:t>
            </a:r>
            <a:r>
              <a:rPr lang="pl-PL" dirty="0" smtClean="0">
                <a:latin typeface="Century Gothic" panose="020B0502020202020204" pitchFamily="34" charset="0"/>
              </a:rPr>
              <a:t>-zdrowie</a:t>
            </a:r>
            <a:endParaRPr lang="pl-PL" dirty="0">
              <a:latin typeface="Century Gothic" panose="020B0502020202020204" pitchFamily="34" charset="0"/>
            </a:endParaRP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pl-PL" dirty="0" smtClean="0">
              <a:latin typeface="Arial"/>
            </a:endParaRPr>
          </a:p>
          <a:p>
            <a:pPr marL="0" lvl="0" indent="0">
              <a:buNone/>
            </a:pPr>
            <a:r>
              <a:rPr lang="pl-PL" dirty="0" smtClean="0">
                <a:latin typeface="Arial"/>
              </a:rPr>
              <a:t> </a:t>
            </a:r>
            <a:endParaRPr lang="pl-PL" dirty="0">
              <a:latin typeface="Arial"/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628053" y="1264758"/>
            <a:ext cx="8229600" cy="50097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/>
              <a:buChar char="§"/>
              <a:tabLst/>
              <a:defRPr lang="pl-PL" sz="32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Wingdings" pitchFamily="2"/>
              <a:buChar char="§"/>
              <a:tabLst/>
              <a:defRPr lang="pl-PL" sz="28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pl-PL" sz="24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pl-PL" sz="20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pl-PL" sz="20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5pPr>
          </a:lstStyle>
          <a:p>
            <a:pPr marL="0" indent="0">
              <a:buFont typeface="Wingdings" pitchFamily="2"/>
              <a:buNone/>
            </a:pPr>
            <a:r>
              <a:rPr lang="pl-PL" sz="2400" b="1" dirty="0" smtClean="0">
                <a:latin typeface="Arial"/>
              </a:rPr>
              <a:t>Jak się przygotować do złożenia wniosku?</a:t>
            </a:r>
          </a:p>
          <a:p>
            <a:pPr marL="0" indent="0">
              <a:buFont typeface="Wingdings" pitchFamily="2"/>
              <a:buNone/>
            </a:pPr>
            <a:r>
              <a:rPr lang="pl-PL" sz="2400" dirty="0" smtClean="0">
                <a:latin typeface="Arial"/>
              </a:rPr>
              <a:t>Krok 3: </a:t>
            </a:r>
            <a:r>
              <a:rPr lang="pl-PL" sz="2400" b="1" dirty="0" smtClean="0">
                <a:latin typeface="Arial"/>
              </a:rPr>
              <a:t>Sprawdź ile już firma otrzymała pomocy de </a:t>
            </a:r>
            <a:r>
              <a:rPr lang="pl-PL" sz="2400" b="1" dirty="0" err="1" smtClean="0">
                <a:latin typeface="Arial"/>
              </a:rPr>
              <a:t>minimi</a:t>
            </a:r>
            <a:r>
              <a:rPr lang="pl-PL" sz="2400" dirty="0" err="1" smtClean="0">
                <a:latin typeface="Arial"/>
              </a:rPr>
              <a:t>s</a:t>
            </a:r>
            <a:r>
              <a:rPr lang="pl-PL" sz="2400" dirty="0" smtClean="0">
                <a:latin typeface="Arial"/>
              </a:rPr>
              <a:t> – limit wynosi 200 tyś Euro w ciągu 3 lat.</a:t>
            </a:r>
            <a:r>
              <a:rPr lang="pl-PL" sz="2400" dirty="0">
                <a:latin typeface="Arial"/>
              </a:rPr>
              <a:t> </a:t>
            </a:r>
            <a:r>
              <a:rPr lang="pl-PL" sz="2400" dirty="0" smtClean="0">
                <a:latin typeface="Arial"/>
              </a:rPr>
              <a:t>Wartość dofinansowania musi się zmieścić w kwocie 200 tyś Euro wraz z już otrzymaną pomocą de </a:t>
            </a:r>
            <a:r>
              <a:rPr lang="pl-PL" sz="2400" dirty="0" err="1" smtClean="0">
                <a:latin typeface="Arial"/>
              </a:rPr>
              <a:t>minimis</a:t>
            </a:r>
            <a:r>
              <a:rPr lang="pl-PL" sz="2400" dirty="0" smtClean="0">
                <a:latin typeface="Arial"/>
              </a:rPr>
              <a:t>.</a:t>
            </a:r>
          </a:p>
          <a:p>
            <a:pPr marL="0" indent="0">
              <a:buFont typeface="Wingdings" pitchFamily="2"/>
              <a:buNone/>
            </a:pPr>
            <a:r>
              <a:rPr lang="pl-PL" sz="2400" dirty="0" smtClean="0">
                <a:latin typeface="Arial"/>
              </a:rPr>
              <a:t>Krok 4: </a:t>
            </a:r>
            <a:r>
              <a:rPr lang="pl-PL" sz="2400" b="1" dirty="0" smtClean="0">
                <a:latin typeface="Arial"/>
              </a:rPr>
              <a:t>Przygotuj dokumenty finansowe niezbędne do opracowania wniosku o dofinansowa</a:t>
            </a:r>
            <a:r>
              <a:rPr lang="pl-PL" sz="2400" dirty="0" smtClean="0">
                <a:latin typeface="Arial"/>
              </a:rPr>
              <a:t>nie:</a:t>
            </a:r>
          </a:p>
          <a:p>
            <a:pPr marL="0" indent="0">
              <a:buFont typeface="Wingdings" pitchFamily="2"/>
              <a:buNone/>
            </a:pPr>
            <a:r>
              <a:rPr lang="pl-PL" sz="2400" b="1" dirty="0" smtClean="0">
                <a:latin typeface="Arial"/>
              </a:rPr>
              <a:t>Dla pełnej księgowości</a:t>
            </a:r>
            <a:r>
              <a:rPr lang="pl-PL" sz="2400" dirty="0" smtClean="0">
                <a:latin typeface="Arial"/>
              </a:rPr>
              <a:t>: </a:t>
            </a:r>
          </a:p>
          <a:p>
            <a:pPr marL="0" indent="0">
              <a:buFont typeface="Wingdings" pitchFamily="2"/>
              <a:buNone/>
            </a:pPr>
            <a:r>
              <a:rPr lang="pl-PL" sz="2400" dirty="0" smtClean="0">
                <a:latin typeface="Arial"/>
              </a:rPr>
              <a:t>sprawozdanie finansowe za 2013 i 2014 oraz wstępne za 2015, ewidencja środków trwałych wraz z tabelą odpisów amortyzacyjnych, stan zatrudnienia za 2013, 2014 i 2015 (liczna pełnych etatów, liczba osób zatrudnionych)</a:t>
            </a:r>
          </a:p>
        </p:txBody>
      </p:sp>
    </p:spTree>
    <p:extLst>
      <p:ext uri="{BB962C8B-B14F-4D97-AF65-F5344CB8AC3E}">
        <p14:creationId xmlns:p14="http://schemas.microsoft.com/office/powerpoint/2010/main" val="1556528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>
                <a:latin typeface="Century Gothic" panose="020B0502020202020204" pitchFamily="34" charset="0"/>
              </a:rPr>
              <a:t>e</a:t>
            </a:r>
            <a:r>
              <a:rPr lang="pl-PL" dirty="0" smtClean="0">
                <a:latin typeface="Century Gothic" panose="020B0502020202020204" pitchFamily="34" charset="0"/>
              </a:rPr>
              <a:t>-zdrowie</a:t>
            </a:r>
            <a:endParaRPr lang="pl-PL" dirty="0">
              <a:latin typeface="Century Gothic" panose="020B0502020202020204" pitchFamily="34" charset="0"/>
            </a:endParaRP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pl-PL" dirty="0" smtClean="0">
              <a:latin typeface="Arial"/>
            </a:endParaRPr>
          </a:p>
          <a:p>
            <a:pPr marL="0" lvl="0" indent="0">
              <a:buNone/>
            </a:pPr>
            <a:r>
              <a:rPr lang="pl-PL" dirty="0" smtClean="0">
                <a:latin typeface="Arial"/>
              </a:rPr>
              <a:t> </a:t>
            </a:r>
            <a:endParaRPr lang="pl-PL" dirty="0">
              <a:latin typeface="Arial"/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628053" y="1264758"/>
            <a:ext cx="8229600" cy="50097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/>
              <a:buChar char="§"/>
              <a:tabLst/>
              <a:defRPr lang="pl-PL" sz="32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Wingdings" pitchFamily="2"/>
              <a:buChar char="§"/>
              <a:tabLst/>
              <a:defRPr lang="pl-PL" sz="28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pl-PL" sz="24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pl-PL" sz="20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pl-PL" sz="20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</a:defRPr>
            </a:lvl5pPr>
          </a:lstStyle>
          <a:p>
            <a:pPr marL="0" indent="0">
              <a:buFont typeface="Wingdings" pitchFamily="2"/>
              <a:buNone/>
            </a:pPr>
            <a:r>
              <a:rPr lang="pl-PL" sz="2400" b="1" dirty="0" smtClean="0">
                <a:latin typeface="Arial"/>
              </a:rPr>
              <a:t>Jak się przygotować do złożenia wniosku?</a:t>
            </a:r>
          </a:p>
          <a:p>
            <a:pPr marL="0" indent="0">
              <a:buFont typeface="Wingdings" pitchFamily="2"/>
              <a:buNone/>
            </a:pPr>
            <a:r>
              <a:rPr lang="pl-PL" sz="2400" dirty="0" smtClean="0">
                <a:latin typeface="Arial"/>
              </a:rPr>
              <a:t>Krok 4: Przygotuj dokumenty finansowe niezbędne do opracowania wniosku o dofinansowanie:</a:t>
            </a:r>
          </a:p>
          <a:p>
            <a:pPr marL="0" indent="0">
              <a:buFont typeface="Wingdings" pitchFamily="2"/>
              <a:buNone/>
            </a:pPr>
            <a:r>
              <a:rPr lang="pl-PL" sz="2400" b="1" dirty="0" smtClean="0">
                <a:latin typeface="Arial"/>
              </a:rPr>
              <a:t>Dla uproszczonej księgowości</a:t>
            </a:r>
            <a:r>
              <a:rPr lang="pl-PL" sz="2400" dirty="0" smtClean="0">
                <a:latin typeface="Arial"/>
              </a:rPr>
              <a:t>: </a:t>
            </a:r>
          </a:p>
          <a:p>
            <a:r>
              <a:rPr lang="pl-PL" sz="2400" dirty="0" smtClean="0">
                <a:latin typeface="Arial"/>
              </a:rPr>
              <a:t>PIT roczny za 2013 i 2014, </a:t>
            </a:r>
          </a:p>
          <a:p>
            <a:r>
              <a:rPr lang="pl-PL" sz="2400" dirty="0" smtClean="0">
                <a:latin typeface="Arial"/>
              </a:rPr>
              <a:t>Wydruki z książki przychodów i rozchodów za 2013, 2014 i 2015</a:t>
            </a:r>
          </a:p>
          <a:p>
            <a:r>
              <a:rPr lang="pl-PL" sz="2400" dirty="0" smtClean="0">
                <a:latin typeface="Arial"/>
              </a:rPr>
              <a:t>ewidencja środków trwałych 2015 wraz z tabelą odpisów amortyzacyjnych, </a:t>
            </a:r>
          </a:p>
          <a:p>
            <a:r>
              <a:rPr lang="pl-PL" sz="2400" dirty="0" smtClean="0">
                <a:latin typeface="Arial"/>
              </a:rPr>
              <a:t>stan zatrudnienia za 2013, 2014 i 2015 (liczna pełnych etatów, liczba osób zatrudnionych)</a:t>
            </a:r>
          </a:p>
        </p:txBody>
      </p:sp>
    </p:spTree>
    <p:extLst>
      <p:ext uri="{BB962C8B-B14F-4D97-AF65-F5344CB8AC3E}">
        <p14:creationId xmlns:p14="http://schemas.microsoft.com/office/powerpoint/2010/main" val="221574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562</Words>
  <Application>Microsoft Office PowerPoint</Application>
  <PresentationFormat>Pokaz na ekranie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Prezentacja programu PowerPoint</vt:lpstr>
      <vt:lpstr>e-zdrowie </vt:lpstr>
      <vt:lpstr>e-zdrowie</vt:lpstr>
      <vt:lpstr>e-zdrowie</vt:lpstr>
      <vt:lpstr>e-zdrowie</vt:lpstr>
      <vt:lpstr>e-zdrowie</vt:lpstr>
      <vt:lpstr>e-zdrowie</vt:lpstr>
      <vt:lpstr>e-zdrowie</vt:lpstr>
      <vt:lpstr>e-zdrowie</vt:lpstr>
      <vt:lpstr>e-zdrowie</vt:lpstr>
      <vt:lpstr>e-zdrowie</vt:lpstr>
      <vt:lpstr>e-zdrowie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LearnPower</dc:creator>
  <cp:lastModifiedBy>JKD</cp:lastModifiedBy>
  <cp:revision>70</cp:revision>
  <cp:lastPrinted>2014-10-22T20:11:45Z</cp:lastPrinted>
  <dcterms:created xsi:type="dcterms:W3CDTF">2013-06-14T12:17:42Z</dcterms:created>
  <dcterms:modified xsi:type="dcterms:W3CDTF">2016-01-19T12:55:27Z</dcterms:modified>
</cp:coreProperties>
</file>