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</p:sldMasterIdLst>
  <p:notesMasterIdLst>
    <p:notesMasterId r:id="rId15"/>
  </p:notesMasterIdLst>
  <p:sldIdLst>
    <p:sldId id="364" r:id="rId4"/>
    <p:sldId id="365" r:id="rId5"/>
    <p:sldId id="395" r:id="rId6"/>
    <p:sldId id="396" r:id="rId7"/>
    <p:sldId id="392" r:id="rId8"/>
    <p:sldId id="393" r:id="rId9"/>
    <p:sldId id="394" r:id="rId10"/>
    <p:sldId id="390" r:id="rId11"/>
    <p:sldId id="386" r:id="rId12"/>
    <p:sldId id="385" r:id="rId13"/>
    <p:sldId id="397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2" d="100"/>
          <a:sy n="92" d="100"/>
        </p:scale>
        <p:origin x="-950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8529-06C5-4F6C-B23C-F661A234F72D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9028-A237-4B77-AE99-7D37022F07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72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9028-A237-4B77-AE99-7D37022F077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6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8980-17D6-4A59-8324-DDBDA002BD60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D5A2-D695-4F61-9B90-FDAE37340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EEC1-2BA6-4D9A-862A-E5EB09083C2F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A5A5-D68A-4689-99A8-712184236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0619-6883-4333-844E-F73E7756CA5F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790B-4BD7-4A92-A954-519051FC3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275F-43E9-4074-99A8-F41A4E35CD05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C1F-F32A-44C9-A44C-540CF203E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8980-17D6-4A59-8324-DDBDA002BD6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D5A2-D695-4F61-9B90-FDAE3734006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275F-43E9-4074-99A8-F41A4E35CD0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C1F-F32A-44C9-A44C-540CF203E69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1B5-AB05-438B-AAB9-0FEC556EB0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AF0D-F550-4D9A-8826-74EA4F53E2D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1A52-8D84-40B3-990E-B9B9C429A5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7291-472E-481B-BDED-A45AB443795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21DF-458E-44AE-950D-7D08E0A292F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902-4921-4D7F-AC38-EF70ABCFF05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95E5-6BE7-4471-8966-BC753063564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FAD2-095C-473A-B81F-DF29EE256F9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FDF-0B7E-4A88-8469-02B2001AC76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334E-8DC4-417F-954D-A83494A4434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1B5-AB05-438B-AAB9-0FEC556EB087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AF0D-F550-4D9A-8826-74EA4F53E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A3CD-3179-46EE-B9D4-08BD1DAA91A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04B9-DB92-4906-A037-1CD3AEB841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7D85-5FFD-470D-AF3C-8D90B5F32E0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FF02-48DE-438F-9A2D-1DED56E885F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EEC1-2BA6-4D9A-862A-E5EB09083C2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A5A5-D68A-4689-99A8-712184236F6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0619-6883-4333-844E-F73E7756CA5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790B-4BD7-4A92-A954-519051FC37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1A52-8D84-40B3-990E-B9B9C429A50C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7291-472E-481B-BDED-A45AB4437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21DF-458E-44AE-950D-7D08E0A292F9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902-4921-4D7F-AC38-EF70ABCFF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95E5-6BE7-4471-8966-BC753063564A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FAD2-095C-473A-B81F-DF29EE256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FDF-0B7E-4A88-8469-02B2001AC76B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334E-8DC4-417F-954D-A83494A44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A3CD-3179-46EE-B9D4-08BD1DAA91A5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04B9-DB92-4906-A037-1CD3AEB84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7D85-5FFD-470D-AF3C-8D90B5F32E08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FF02-48DE-438F-9A2D-1DED56E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58000"/>
              </a:srgbClr>
            </a:gs>
            <a:gs pos="50000">
              <a:srgbClr val="92D050">
                <a:alpha val="39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43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7A81EF-3FDA-4C30-8118-6607D7FECAB1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CA7C5C-CE34-4879-A9A5-5170018F5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znak_PO_ K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6165850"/>
            <a:ext cx="1655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 descr="logodwu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3" y="6237288"/>
            <a:ext cx="4429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UE+EFS_L-k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6165850"/>
            <a:ext cx="15128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836613"/>
            <a:ext cx="9144000" cy="144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16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950" y="333375"/>
            <a:ext cx="18716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9925" y="115888"/>
            <a:ext cx="19939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F6600">
              <a:alpha val="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FF6600">
              <a:alpha val="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5" name="Picture 11" descr="C:\Documents and Settings\zratajczak\Pulpit\Papier wzór\Papier firmowy styczeń 2011\Logotypy\logo_dwup_2010_col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00563" y="6237288"/>
            <a:ext cx="439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58000"/>
              </a:srgbClr>
            </a:gs>
            <a:gs pos="50000">
              <a:srgbClr val="92D050">
                <a:alpha val="39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43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7A81EF-3FDA-4C30-8118-6607D7FECAB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CA7C5C-CE34-4879-A9A5-5170018F513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dwup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sz.gov.pl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715436" cy="3299828"/>
          </a:xfrm>
          <a:ln w="38100" cmpd="thickThin"/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 smtClean="0">
                <a:gradFill>
                  <a:gsLst>
                    <a:gs pos="0">
                      <a:srgbClr val="C00000"/>
                    </a:gs>
                    <a:gs pos="73000">
                      <a:srgbClr val="C00000"/>
                    </a:gs>
                    <a:gs pos="100000">
                      <a:srgbClr val="C00000"/>
                    </a:gs>
                  </a:gsLst>
                  <a:lin ang="4800000" scaled="1"/>
                </a:gradFill>
                <a:latin typeface="Arial Black" pitchFamily="34" charset="0"/>
                <a:cs typeface="Arial" pitchFamily="34" charset="0"/>
              </a:rPr>
              <a:t/>
            </a:r>
            <a:br>
              <a:rPr lang="pl-PL" sz="3100" dirty="0" smtClean="0">
                <a:gradFill>
                  <a:gsLst>
                    <a:gs pos="0">
                      <a:srgbClr val="C00000"/>
                    </a:gs>
                    <a:gs pos="73000">
                      <a:srgbClr val="C00000"/>
                    </a:gs>
                    <a:gs pos="100000">
                      <a:srgbClr val="C00000"/>
                    </a:gs>
                  </a:gsLst>
                  <a:lin ang="4800000" scaled="1"/>
                </a:gradFill>
                <a:latin typeface="Arial Black" pitchFamily="34" charset="0"/>
                <a:cs typeface="Arial" pitchFamily="34" charset="0"/>
              </a:rPr>
            </a:br>
            <a:endParaRPr lang="pl-PL" sz="6000" dirty="0">
              <a:gradFill>
                <a:gsLst>
                  <a:gs pos="0">
                    <a:srgbClr val="C00000"/>
                  </a:gs>
                  <a:gs pos="73000">
                    <a:srgbClr val="C00000"/>
                  </a:gs>
                  <a:gs pos="100000">
                    <a:srgbClr val="C00000"/>
                  </a:gs>
                </a:gsLst>
                <a:lin ang="4800000" scaled="1"/>
              </a:gra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5576" y="5929330"/>
            <a:ext cx="7488832" cy="369332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rgbClr val="00B050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Wrocław, luty 2015</a:t>
            </a:r>
            <a:endParaRPr lang="pl-PL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23865" y="597677"/>
            <a:ext cx="662473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Dolnośląski Wojewódzki Urząd Pracy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28342" y="1489379"/>
            <a:ext cx="8143875" cy="460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>
              <a:latin typeface="Book Antiqua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 dirty="0">
                <a:cs typeface="Times New Roman" pitchFamily="18" charset="0"/>
              </a:rPr>
              <a:t>                                                    </a:t>
            </a:r>
            <a:endParaRPr lang="pl-PL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 dirty="0">
                <a:cs typeface="Times New Roman" pitchFamily="18" charset="0"/>
              </a:rPr>
              <a:t>      </a:t>
            </a:r>
            <a:endParaRPr lang="pl-PL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 dirty="0">
                <a:cs typeface="Times New Roman" pitchFamily="18" charset="0"/>
              </a:rPr>
              <a:t>                                                    </a:t>
            </a:r>
            <a:endParaRPr lang="pl-PL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8600"/>
            <a:ext cx="86518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44" y="332655"/>
            <a:ext cx="2078536" cy="7920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056785" cy="38791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8715436" cy="3486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Jak starać się o środki KFS ?</a:t>
            </a:r>
            <a:endParaRPr lang="pl-PL" sz="18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514" name="pole tekstowe 9"/>
          <p:cNvSpPr txBox="1">
            <a:spLocks noChangeArrowheads="1"/>
          </p:cNvSpPr>
          <p:nvPr/>
        </p:nvSpPr>
        <p:spPr bwMode="auto">
          <a:xfrm>
            <a:off x="2428875" y="4286250"/>
            <a:ext cx="4071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87624" y="620688"/>
            <a:ext cx="6336704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Dolnośląski Wojewódzki Urząd </a:t>
            </a:r>
            <a:r>
              <a:rPr lang="pl-PL" sz="22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Pracy</a:t>
            </a:r>
            <a:endParaRPr lang="pl-PL" sz="22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00063" y="1500188"/>
            <a:ext cx="8143875" cy="460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</a:t>
            </a:r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>
                <a:solidFill>
                  <a:prstClr val="white"/>
                </a:solidFill>
                <a:cs typeface="Times New Roman" pitchFamily="18" charset="0"/>
              </a:rPr>
              <a:t>      </a:t>
            </a:r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</a:t>
            </a:r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64096" cy="9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5"/>
            <a:ext cx="1584176" cy="79208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1429"/>
            <a:ext cx="6552728" cy="216023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249289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Pracodawca musi złożyć wniosek o przyznanie środków z KFS na kształcenie ustawiczne do powiatowego urzędu pracy właściwego ze względu na siedzibę pracodawcy albo miejsce prowadzenia działalności. Wnioski są rozpatrywane zgodnie z kolejnością ich wpływu i w terminie 30 dni od dnia złożenia wniosku pracodawca powinien otrzymać informację o sposobie jego rozpatrzenia.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8715436" cy="135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Dziękuję za uwagę</a:t>
            </a:r>
            <a:endParaRPr lang="pl-PL" sz="32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514" name="pole tekstowe 9"/>
          <p:cNvSpPr txBox="1">
            <a:spLocks noChangeArrowheads="1"/>
          </p:cNvSpPr>
          <p:nvPr/>
        </p:nvSpPr>
        <p:spPr bwMode="auto">
          <a:xfrm>
            <a:off x="2428875" y="4286250"/>
            <a:ext cx="4071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87624" y="620688"/>
            <a:ext cx="6336704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Dolnośląski Wojewódzki Urząd </a:t>
            </a:r>
            <a:r>
              <a:rPr lang="pl-PL" sz="22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Pracy</a:t>
            </a:r>
            <a:endParaRPr lang="pl-PL" sz="22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00063" y="1500188"/>
            <a:ext cx="8143875" cy="460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</a:t>
            </a:r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>
                <a:solidFill>
                  <a:prstClr val="white"/>
                </a:solidFill>
                <a:cs typeface="Times New Roman" pitchFamily="18" charset="0"/>
              </a:rPr>
              <a:t>      </a:t>
            </a:r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120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</a:t>
            </a:r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64096" cy="9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899592" y="4149080"/>
            <a:ext cx="68407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>
                <a:solidFill>
                  <a:prstClr val="black"/>
                </a:solidFill>
                <a:cs typeface="Arial" charset="0"/>
              </a:rPr>
              <a:t>Renata Wojdag</a:t>
            </a:r>
          </a:p>
          <a:p>
            <a:pPr algn="ctr"/>
            <a:endParaRPr lang="pl-PL" sz="1400" b="1" i="1" dirty="0" smtClean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pl-PL" sz="1400" b="1" i="1" dirty="0" smtClean="0">
                <a:solidFill>
                  <a:prstClr val="black"/>
                </a:solidFill>
                <a:cs typeface="Arial" charset="0"/>
              </a:rPr>
              <a:t> email: renata.wojdag@dwup.pl</a:t>
            </a:r>
          </a:p>
          <a:p>
            <a:pPr algn="ctr"/>
            <a:r>
              <a:rPr lang="pl-PL" sz="1400" b="1" i="1" dirty="0" smtClean="0">
                <a:solidFill>
                  <a:prstClr val="black"/>
                </a:solidFill>
                <a:cs typeface="Arial" charset="0"/>
              </a:rPr>
              <a:t>tel.71 39 74 </a:t>
            </a:r>
            <a:r>
              <a:rPr lang="pl-PL" sz="1400" b="1" i="1" dirty="0" smtClean="0">
                <a:solidFill>
                  <a:prstClr val="black"/>
                </a:solidFill>
                <a:cs typeface="Arial" charset="0"/>
              </a:rPr>
              <a:t>298</a:t>
            </a:r>
            <a:endParaRPr lang="pl-PL" sz="1400" b="1" i="1" dirty="0" smtClean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Wydział Analiz i Statystyki Rynku Pracy </a:t>
            </a:r>
          </a:p>
          <a:p>
            <a:pPr algn="ctr"/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Dolnośląskiego</a:t>
            </a:r>
          </a:p>
          <a:p>
            <a:pPr algn="ctr"/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Wojewódzkiego Urzędu Pracy</a:t>
            </a:r>
            <a:endParaRPr lang="pl-PL" sz="14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5"/>
            <a:ext cx="1584176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7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84260" y="1124744"/>
            <a:ext cx="7776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Podsumowanie realizacji KFS</a:t>
            </a:r>
          </a:p>
          <a:p>
            <a:r>
              <a:rPr lang="pl-PL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w 2014 </a:t>
            </a:r>
          </a:p>
          <a:p>
            <a:r>
              <a:rPr lang="pl-PL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województwie dolnośląskim</a:t>
            </a:r>
          </a:p>
          <a:p>
            <a:endParaRPr lang="pl-PL" sz="2400" b="1" dirty="0" smtClean="0"/>
          </a:p>
          <a:p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r>
              <a:rPr lang="pl-PL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 </a:t>
            </a:r>
            <a:r>
              <a:rPr lang="pl-PL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2014 </a:t>
            </a:r>
            <a:r>
              <a:rPr lang="pl-PL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środki </a:t>
            </a:r>
            <a:r>
              <a:rPr lang="pl-PL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KFS </a:t>
            </a:r>
            <a:r>
              <a:rPr lang="pl-PL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były </a:t>
            </a:r>
            <a:r>
              <a:rPr lang="pl-PL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adresowane do osób od 45 roku życia.</a:t>
            </a:r>
            <a:endParaRPr lang="pl-PL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Przyznany limit na działania: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WUP (</a:t>
            </a:r>
            <a:r>
              <a:rPr lang="pl-PL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określone w art. 69a ust.2 pkt. 2-5)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23 530 zł</a:t>
            </a:r>
          </a:p>
          <a:p>
            <a:pPr algn="ctr"/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        Wykonanie   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22 430 zł</a:t>
            </a:r>
          </a:p>
          <a:p>
            <a:pPr algn="ctr"/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PUP  (</a:t>
            </a:r>
            <a:r>
              <a:rPr lang="pl-PL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określone w art. 69a ust.2) 	           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2 840 000 zł</a:t>
            </a:r>
          </a:p>
          <a:p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Złożone zapotrzebowanie przez PUP-y   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1 521 400 zł</a:t>
            </a:r>
          </a:p>
          <a:p>
            <a:pPr algn="ctr"/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          Wykonanie 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1 035 000 zł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111331"/>
            <a:ext cx="3528391" cy="18212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31884" y="908720"/>
            <a:ext cx="500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 co jest utworzony KFS ?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611560" y="206084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475656" y="142087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Aby zapobiegać utracie przez osoby pracujące zatrudnienia  z powodu kompetencji nieadekwatnych do wymagań zmieniającej się gospodarki. Przeznaczony zatem na kształcenie ustawiczne pracowników i pracodawców.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77366" y="2924944"/>
            <a:ext cx="77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Kto może wystąpić o przedmiotowe dofinansowanie?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611560" y="3645024"/>
            <a:ext cx="55427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475656" y="3753036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PRACODAWCY- tj. jednostki organizacyjne, chociażby nie posiadały osobowości prawnej, a także osoby fizyczne, jeżeli zatrudniają co najmniej jednego pracownika na umowę o pracę.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Nie może skorzystać ze wsparcia środkami KFS osoba prowadzącą działalność gospodarczą niezatrudniająca żadnego pracownika lub np. zatrudniająca wykonawców na podstawie umowy o dzieło czy współpracująca wyłącznie ze współmałżonkiem.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633350" y="5301208"/>
            <a:ext cx="55427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52421"/>
            <a:ext cx="1872208" cy="12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237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94463" y="1196752"/>
            <a:ext cx="77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Jakie szkolenia mogą zostać dofinansowane 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129986" y="1781811"/>
            <a:ext cx="55427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80230" y="1736104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Każde szkolenie, o ile pracodawca uzna je za potrzebne. Nie muszą być one tematycznie związane z głównym obszarem jego działalności. Pracodawca sam wybiera do tego firmę szkoleniową, mając na uwadze, aby wydatki były celowe i oszczędne.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Mikroprzedsiębiorstwa lub </a:t>
            </a:r>
            <a:r>
              <a:rPr lang="pl-PL" dirty="0" err="1" smtClean="0">
                <a:solidFill>
                  <a:schemeClr val="bg1"/>
                </a:solidFill>
              </a:rPr>
              <a:t>mikropracodawca</a:t>
            </a:r>
            <a:r>
              <a:rPr lang="pl-PL" dirty="0" smtClean="0">
                <a:solidFill>
                  <a:schemeClr val="bg1"/>
                </a:solidFill>
              </a:rPr>
              <a:t> może otrzymać dofinansowanie  100% kosztów kształcenia jednak nie więcej niż 300 % przeciętnego wynagrodzenia w danym roku na jednego uczestnika. Pozostali mogą otrzymać dofinansowanie na poziomie 80 %. Przeciętne wynagrodzenie w 2014 roku wynosiło 3895,31 zł ( trzykrotność 11 685,93 zł).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106163" y="4293096"/>
            <a:ext cx="55427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75876" y="3275956"/>
            <a:ext cx="461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Jaki będzie poziom dofinansowania 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027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99592" y="105273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2015 rok</a:t>
            </a: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środki KFS nadal są skierowane na wsparcie kształcenia ustawicznego osób pracujących w wieku 45 lat i więcej </a:t>
            </a:r>
            <a:endParaRPr lang="pl-PL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2492896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Można je przeznaczyć: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1) Doprecyzowanie potrzeb szkoleniowych,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2) Kursy i studia podyplomowe oraz egzaminy;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3) Badania lekarskie i psychologiczne, jeśli okażą się niezbędne;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4)Ubezpieczenie od nieszczęśliwych wypadków w związku z udziałem w kształceniu ustawicznym.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2" y="4293096"/>
            <a:ext cx="36705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631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84260" y="836712"/>
            <a:ext cx="8136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Przyznany limit 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2015 roku na </a:t>
            </a:r>
            <a:r>
              <a:rPr lang="pl-PL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działania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WUP (określone w art. 69a ust.2 pkt. 2-5)  -158 000 zł			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l-PL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pl-PL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pl-PL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PUP  </a:t>
            </a:r>
            <a:r>
              <a:rPr lang="pl-PL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(określone w art. 69a ust.2) 	   10 033 000 zł</a:t>
            </a:r>
          </a:p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9"/>
            <a:ext cx="4464496" cy="260581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429309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Termin złożenia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zapotrzebowania </a:t>
            </a:r>
            <a:r>
              <a:rPr lang="pl-PL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przez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Powiatowe Urzędy Pracy </a:t>
            </a:r>
          </a:p>
          <a:p>
            <a:pPr algn="ctr"/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 </a:t>
            </a:r>
            <a:r>
              <a:rPr lang="pl-PL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DWUP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</a:rPr>
              <a:t> 6 luty 2015 roku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60212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Składanie wniosków powinno być możliwe do wyczerpania limitów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940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7"/>
            <a:ext cx="6682579" cy="56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735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94307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 związku z realizacją działań promocyjnych KFS Ministerstwo Pracy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i Polityki Społecznej przygotowało materiały informacyjno- promocyjne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w postaci ulotki i publikacji „KFS w pytaniach i odpowiedziach”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4" y="2276872"/>
            <a:ext cx="2088231" cy="36580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39458"/>
            <a:ext cx="2019753" cy="359548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31886" y="6237312"/>
            <a:ext cx="87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Wersje elektroniczne dostępne są na stronie </a:t>
            </a:r>
            <a:r>
              <a:rPr lang="pl-PL" dirty="0" smtClean="0">
                <a:solidFill>
                  <a:schemeClr val="bg1"/>
                </a:solidFill>
                <a:hlinkClick r:id="rId6"/>
              </a:rPr>
              <a:t>www.psz.praca.gov.pl</a:t>
            </a:r>
            <a:r>
              <a:rPr lang="pl-PL" dirty="0" smtClean="0">
                <a:solidFill>
                  <a:schemeClr val="bg1"/>
                </a:solidFill>
              </a:rPr>
              <a:t> oraz </a:t>
            </a:r>
            <a:r>
              <a:rPr lang="pl-PL" dirty="0" smtClean="0">
                <a:solidFill>
                  <a:schemeClr val="bg1"/>
                </a:solidFill>
                <a:hlinkClick r:id="rId7"/>
              </a:rPr>
              <a:t>www.dwup.pl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67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31886" y="142852"/>
            <a:ext cx="71644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44450"/>
            </a:sp3d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  <a:effectLst>
                  <a:outerShdw blurRad="2540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 o l n o ś l ą s k i   W o j e w ó d z k i   U r z ą d   P r a c y</a:t>
            </a:r>
            <a:endParaRPr lang="pl-PL" sz="1600" b="1" dirty="0">
              <a:solidFill>
                <a:srgbClr val="00B050"/>
              </a:solidFill>
              <a:effectLst>
                <a:outerShdw blurRad="2540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7366" y="698130"/>
            <a:ext cx="8143932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159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6528" cy="79208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31886" y="836712"/>
            <a:ext cx="8489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Czy możliwe jest finansowanie działań dotyczących kształcenia podyplomowego pielęgniarek i położnych  z KFS w formie szkolenia specjalizacyjnego tzw. ”specjalizacji” 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1920" y="22768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 ten cel przeznaczone są inne środki z Funduszu Pracy.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77366" y="3501008"/>
            <a:ext cx="77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Czy jakiekolwiek formy kształcenia pielęgniarek i położnych oraz lekarzy można finansować z KFS?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77366" y="4437112"/>
            <a:ext cx="804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Wszystkie dostępne formy kształcenia, czyli kursy, studia podyplomowe, egzaminy, jedynym ograniczeniem są staże podyplomowe oraz kursy specjalizacyjne.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2095500" cy="13944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2" y="5308937"/>
            <a:ext cx="208026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40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3017</TotalTime>
  <Words>811</Words>
  <Application>Microsoft Office PowerPoint</Application>
  <PresentationFormat>Pokaz na ekranie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Apex</vt:lpstr>
      <vt:lpstr>Projekt domyślny</vt:lpstr>
      <vt:lpstr>1_Apex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starać się o środki KFS ?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</dc:title>
  <dc:creator>tzielinski</dc:creator>
  <cp:lastModifiedBy>Renata Wojdag</cp:lastModifiedBy>
  <cp:revision>297</cp:revision>
  <cp:lastPrinted>2014-11-18T13:22:18Z</cp:lastPrinted>
  <dcterms:created xsi:type="dcterms:W3CDTF">2009-05-05T11:00:10Z</dcterms:created>
  <dcterms:modified xsi:type="dcterms:W3CDTF">2015-02-05T09:54:40Z</dcterms:modified>
</cp:coreProperties>
</file>